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7" r:id="rId2"/>
    <p:sldId id="271" r:id="rId3"/>
    <p:sldId id="289" r:id="rId4"/>
    <p:sldId id="290" r:id="rId5"/>
    <p:sldId id="291" r:id="rId6"/>
    <p:sldId id="292" r:id="rId7"/>
    <p:sldId id="293" r:id="rId8"/>
    <p:sldId id="299" r:id="rId9"/>
    <p:sldId id="294" r:id="rId10"/>
    <p:sldId id="295" r:id="rId11"/>
    <p:sldId id="296" r:id="rId12"/>
    <p:sldId id="297" r:id="rId13"/>
    <p:sldId id="286" r:id="rId14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4062B3"/>
    <a:srgbClr val="404040"/>
    <a:srgbClr val="2D8978"/>
    <a:srgbClr val="3E4E5C"/>
    <a:srgbClr val="546A7E"/>
    <a:srgbClr val="445670"/>
    <a:srgbClr val="3EABDB"/>
    <a:srgbClr val="2A63B4"/>
    <a:srgbClr val="4846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0" autoAdjust="0"/>
    <p:restoredTop sz="94660" autoAdjust="0"/>
  </p:normalViewPr>
  <p:slideViewPr>
    <p:cSldViewPr>
      <p:cViewPr varScale="1">
        <p:scale>
          <a:sx n="82" d="100"/>
          <a:sy n="82" d="100"/>
        </p:scale>
        <p:origin x="139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71284B-E01E-43F4-96B3-ACD476F444E6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9F1459EC-0D01-4F2C-99CA-50913C99E477}">
      <dgm:prSet phldrT="[Tekst]" custT="1"/>
      <dgm:spPr/>
      <dgm:t>
        <a:bodyPr/>
        <a:lstStyle/>
        <a:p>
          <a:r>
            <a:rPr lang="pl-PL" sz="1600" dirty="0"/>
            <a:t>Fakty </a:t>
          </a:r>
        </a:p>
        <a:p>
          <a:r>
            <a:rPr lang="pl-PL" sz="1200" dirty="0"/>
            <a:t>(zadanie wdrożeniowe)</a:t>
          </a:r>
        </a:p>
      </dgm:t>
    </dgm:pt>
    <dgm:pt modelId="{5F4F9089-14C9-4C84-887E-F80B273C3B9A}" type="parTrans" cxnId="{CB7B6928-88C5-4C66-AD70-96F26C49AEC5}">
      <dgm:prSet/>
      <dgm:spPr/>
      <dgm:t>
        <a:bodyPr/>
        <a:lstStyle/>
        <a:p>
          <a:endParaRPr lang="pl-PL"/>
        </a:p>
      </dgm:t>
    </dgm:pt>
    <dgm:pt modelId="{BBDDAC9D-46C2-4D3F-83B6-163EB8D7FCE4}" type="sibTrans" cxnId="{CB7B6928-88C5-4C66-AD70-96F26C49AEC5}">
      <dgm:prSet/>
      <dgm:spPr/>
      <dgm:t>
        <a:bodyPr/>
        <a:lstStyle/>
        <a:p>
          <a:endParaRPr lang="pl-PL"/>
        </a:p>
      </dgm:t>
    </dgm:pt>
    <dgm:pt modelId="{6D3C4220-463E-422D-9728-530422C33D92}">
      <dgm:prSet phldrT="[Tekst]" custT="1"/>
      <dgm:spPr/>
      <dgm:t>
        <a:bodyPr/>
        <a:lstStyle/>
        <a:p>
          <a:r>
            <a:rPr lang="pl-PL" sz="1600" dirty="0"/>
            <a:t>Emocja </a:t>
          </a:r>
        </a:p>
        <a:p>
          <a:r>
            <a:rPr lang="pl-PL" sz="1200" dirty="0"/>
            <a:t>(wspólna refleksja w odniesieniu do doświadczenia)</a:t>
          </a:r>
        </a:p>
      </dgm:t>
    </dgm:pt>
    <dgm:pt modelId="{6BA3EF51-518D-4DB6-ACD1-3B162C0C5EF0}" type="parTrans" cxnId="{E8C3C1B6-1D52-45DA-950F-9831D1AE8DA3}">
      <dgm:prSet/>
      <dgm:spPr/>
      <dgm:t>
        <a:bodyPr/>
        <a:lstStyle/>
        <a:p>
          <a:endParaRPr lang="pl-PL"/>
        </a:p>
      </dgm:t>
    </dgm:pt>
    <dgm:pt modelId="{46E1C448-0391-4B7F-B8C5-0EE525F936D9}" type="sibTrans" cxnId="{E8C3C1B6-1D52-45DA-950F-9831D1AE8DA3}">
      <dgm:prSet/>
      <dgm:spPr/>
      <dgm:t>
        <a:bodyPr/>
        <a:lstStyle/>
        <a:p>
          <a:endParaRPr lang="pl-PL"/>
        </a:p>
      </dgm:t>
    </dgm:pt>
    <dgm:pt modelId="{942D1BBB-56FE-4EB5-9122-CEB0FE7D7215}">
      <dgm:prSet phldrT="[Tekst]" custT="1"/>
      <dgm:spPr/>
      <dgm:t>
        <a:bodyPr/>
        <a:lstStyle/>
        <a:p>
          <a:r>
            <a:rPr lang="pl-PL" sz="1600" dirty="0"/>
            <a:t>Rozwiązania</a:t>
          </a:r>
        </a:p>
        <a:p>
          <a:r>
            <a:rPr lang="pl-PL" sz="1700" dirty="0"/>
            <a:t> </a:t>
          </a:r>
          <a:r>
            <a:rPr lang="pl-PL" sz="1200" i="1" dirty="0"/>
            <a:t>Czego nauczyło nas to doświadczenie?</a:t>
          </a:r>
          <a:endParaRPr lang="pl-PL" sz="1200" dirty="0"/>
        </a:p>
      </dgm:t>
    </dgm:pt>
    <dgm:pt modelId="{62A7A1B1-403C-41F2-BB2F-DF6E7821D2EB}" type="parTrans" cxnId="{4E432EE5-EDB8-4A57-B59A-4C2B79A872A9}">
      <dgm:prSet/>
      <dgm:spPr/>
      <dgm:t>
        <a:bodyPr/>
        <a:lstStyle/>
        <a:p>
          <a:endParaRPr lang="pl-PL"/>
        </a:p>
      </dgm:t>
    </dgm:pt>
    <dgm:pt modelId="{2C32E5C2-A28B-4FD3-A786-4B3DC6A73C10}" type="sibTrans" cxnId="{4E432EE5-EDB8-4A57-B59A-4C2B79A872A9}">
      <dgm:prSet/>
      <dgm:spPr/>
      <dgm:t>
        <a:bodyPr/>
        <a:lstStyle/>
        <a:p>
          <a:endParaRPr lang="pl-PL"/>
        </a:p>
      </dgm:t>
    </dgm:pt>
    <dgm:pt modelId="{662DD97D-0970-451D-B07C-0D3E32941081}">
      <dgm:prSet phldrT="[Tekst]" custT="1"/>
      <dgm:spPr/>
      <dgm:t>
        <a:bodyPr/>
        <a:lstStyle/>
        <a:p>
          <a:r>
            <a:rPr lang="pl-PL" sz="1600" dirty="0"/>
            <a:t>Decyzje </a:t>
          </a:r>
        </a:p>
        <a:p>
          <a:r>
            <a:rPr lang="pl-PL" sz="1200" dirty="0"/>
            <a:t>(Jak to doświadczenie wykorzystać  w przyszłości?)</a:t>
          </a:r>
        </a:p>
      </dgm:t>
    </dgm:pt>
    <dgm:pt modelId="{2E2CF789-4AA5-4189-B76A-51F50BBF8ADF}" type="parTrans" cxnId="{33C12078-2AC1-43D7-BAF6-B3DD088ACE90}">
      <dgm:prSet/>
      <dgm:spPr/>
      <dgm:t>
        <a:bodyPr/>
        <a:lstStyle/>
        <a:p>
          <a:endParaRPr lang="pl-PL"/>
        </a:p>
      </dgm:t>
    </dgm:pt>
    <dgm:pt modelId="{A9383398-6038-481B-9327-30E1616CC2B4}" type="sibTrans" cxnId="{33C12078-2AC1-43D7-BAF6-B3DD088ACE90}">
      <dgm:prSet/>
      <dgm:spPr/>
      <dgm:t>
        <a:bodyPr/>
        <a:lstStyle/>
        <a:p>
          <a:endParaRPr lang="pl-PL"/>
        </a:p>
      </dgm:t>
    </dgm:pt>
    <dgm:pt modelId="{18154F00-27F4-40F8-848C-6BE974D95D9C}" type="pres">
      <dgm:prSet presAssocID="{F371284B-E01E-43F4-96B3-ACD476F444E6}" presName="cycle" presStyleCnt="0">
        <dgm:presLayoutVars>
          <dgm:dir/>
          <dgm:resizeHandles val="exact"/>
        </dgm:presLayoutVars>
      </dgm:prSet>
      <dgm:spPr/>
    </dgm:pt>
    <dgm:pt modelId="{C81E6042-EA79-46A0-B9FC-906FF9B30176}" type="pres">
      <dgm:prSet presAssocID="{9F1459EC-0D01-4F2C-99CA-50913C99E477}" presName="node" presStyleLbl="node1" presStyleIdx="0" presStyleCnt="4" custScaleX="133609">
        <dgm:presLayoutVars>
          <dgm:bulletEnabled val="1"/>
        </dgm:presLayoutVars>
      </dgm:prSet>
      <dgm:spPr/>
    </dgm:pt>
    <dgm:pt modelId="{3CADE650-2CB1-475B-A0AA-59D837FC99D6}" type="pres">
      <dgm:prSet presAssocID="{9F1459EC-0D01-4F2C-99CA-50913C99E477}" presName="spNode" presStyleCnt="0"/>
      <dgm:spPr/>
    </dgm:pt>
    <dgm:pt modelId="{5EB2F85E-73FE-4385-9F70-DCCA14E848DE}" type="pres">
      <dgm:prSet presAssocID="{BBDDAC9D-46C2-4D3F-83B6-163EB8D7FCE4}" presName="sibTrans" presStyleLbl="sibTrans1D1" presStyleIdx="0" presStyleCnt="4"/>
      <dgm:spPr/>
    </dgm:pt>
    <dgm:pt modelId="{904AE87B-88AD-4675-843A-699DE795D3AF}" type="pres">
      <dgm:prSet presAssocID="{6D3C4220-463E-422D-9728-530422C33D92}" presName="node" presStyleLbl="node1" presStyleIdx="1" presStyleCnt="4" custScaleX="180899">
        <dgm:presLayoutVars>
          <dgm:bulletEnabled val="1"/>
        </dgm:presLayoutVars>
      </dgm:prSet>
      <dgm:spPr/>
    </dgm:pt>
    <dgm:pt modelId="{BCE96337-40AE-42BE-A7E3-9ED9A30AED3A}" type="pres">
      <dgm:prSet presAssocID="{6D3C4220-463E-422D-9728-530422C33D92}" presName="spNode" presStyleCnt="0"/>
      <dgm:spPr/>
    </dgm:pt>
    <dgm:pt modelId="{34BA30BE-5ACE-4E29-B557-FA200DAC8CC4}" type="pres">
      <dgm:prSet presAssocID="{46E1C448-0391-4B7F-B8C5-0EE525F936D9}" presName="sibTrans" presStyleLbl="sibTrans1D1" presStyleIdx="1" presStyleCnt="4"/>
      <dgm:spPr/>
    </dgm:pt>
    <dgm:pt modelId="{087A3764-470B-412A-8B30-33A78F7DF7B2}" type="pres">
      <dgm:prSet presAssocID="{942D1BBB-56FE-4EB5-9122-CEB0FE7D7215}" presName="node" presStyleLbl="node1" presStyleIdx="2" presStyleCnt="4" custScaleX="160863">
        <dgm:presLayoutVars>
          <dgm:bulletEnabled val="1"/>
        </dgm:presLayoutVars>
      </dgm:prSet>
      <dgm:spPr/>
    </dgm:pt>
    <dgm:pt modelId="{D054979D-10D7-445F-82C8-AED09FB50E36}" type="pres">
      <dgm:prSet presAssocID="{942D1BBB-56FE-4EB5-9122-CEB0FE7D7215}" presName="spNode" presStyleCnt="0"/>
      <dgm:spPr/>
    </dgm:pt>
    <dgm:pt modelId="{288331E9-0258-4DB2-8661-A74C71EC3D65}" type="pres">
      <dgm:prSet presAssocID="{2C32E5C2-A28B-4FD3-A786-4B3DC6A73C10}" presName="sibTrans" presStyleLbl="sibTrans1D1" presStyleIdx="2" presStyleCnt="4"/>
      <dgm:spPr/>
    </dgm:pt>
    <dgm:pt modelId="{0506ECF4-E1A8-4CB7-A040-2C36509B32E4}" type="pres">
      <dgm:prSet presAssocID="{662DD97D-0970-451D-B07C-0D3E32941081}" presName="node" presStyleLbl="node1" presStyleIdx="3" presStyleCnt="4" custScaleX="183319">
        <dgm:presLayoutVars>
          <dgm:bulletEnabled val="1"/>
        </dgm:presLayoutVars>
      </dgm:prSet>
      <dgm:spPr/>
    </dgm:pt>
    <dgm:pt modelId="{BFD84B0A-6704-4B1A-8D23-DBCD4F81B588}" type="pres">
      <dgm:prSet presAssocID="{662DD97D-0970-451D-B07C-0D3E32941081}" presName="spNode" presStyleCnt="0"/>
      <dgm:spPr/>
    </dgm:pt>
    <dgm:pt modelId="{34498755-0C80-4E21-90F0-E064D61E3849}" type="pres">
      <dgm:prSet presAssocID="{A9383398-6038-481B-9327-30E1616CC2B4}" presName="sibTrans" presStyleLbl="sibTrans1D1" presStyleIdx="3" presStyleCnt="4"/>
      <dgm:spPr/>
    </dgm:pt>
  </dgm:ptLst>
  <dgm:cxnLst>
    <dgm:cxn modelId="{94C55B0D-EB02-4266-836A-7BB06FD7A191}" type="presOf" srcId="{A9383398-6038-481B-9327-30E1616CC2B4}" destId="{34498755-0C80-4E21-90F0-E064D61E3849}" srcOrd="0" destOrd="0" presId="urn:microsoft.com/office/officeart/2005/8/layout/cycle5"/>
    <dgm:cxn modelId="{CB7B6928-88C5-4C66-AD70-96F26C49AEC5}" srcId="{F371284B-E01E-43F4-96B3-ACD476F444E6}" destId="{9F1459EC-0D01-4F2C-99CA-50913C99E477}" srcOrd="0" destOrd="0" parTransId="{5F4F9089-14C9-4C84-887E-F80B273C3B9A}" sibTransId="{BBDDAC9D-46C2-4D3F-83B6-163EB8D7FCE4}"/>
    <dgm:cxn modelId="{42F3574A-B60F-4250-8260-39E28CF5C6A9}" type="presOf" srcId="{9F1459EC-0D01-4F2C-99CA-50913C99E477}" destId="{C81E6042-EA79-46A0-B9FC-906FF9B30176}" srcOrd="0" destOrd="0" presId="urn:microsoft.com/office/officeart/2005/8/layout/cycle5"/>
    <dgm:cxn modelId="{33C12078-2AC1-43D7-BAF6-B3DD088ACE90}" srcId="{F371284B-E01E-43F4-96B3-ACD476F444E6}" destId="{662DD97D-0970-451D-B07C-0D3E32941081}" srcOrd="3" destOrd="0" parTransId="{2E2CF789-4AA5-4189-B76A-51F50BBF8ADF}" sibTransId="{A9383398-6038-481B-9327-30E1616CC2B4}"/>
    <dgm:cxn modelId="{3DC8408E-E77C-4B3C-9219-3D3EF3280263}" type="presOf" srcId="{662DD97D-0970-451D-B07C-0D3E32941081}" destId="{0506ECF4-E1A8-4CB7-A040-2C36509B32E4}" srcOrd="0" destOrd="0" presId="urn:microsoft.com/office/officeart/2005/8/layout/cycle5"/>
    <dgm:cxn modelId="{44CB0EAC-F99E-408D-9F05-07DB4CB18A21}" type="presOf" srcId="{6D3C4220-463E-422D-9728-530422C33D92}" destId="{904AE87B-88AD-4675-843A-699DE795D3AF}" srcOrd="0" destOrd="0" presId="urn:microsoft.com/office/officeart/2005/8/layout/cycle5"/>
    <dgm:cxn modelId="{530723B3-55D7-4D24-ACE4-B39D97214E0D}" type="presOf" srcId="{46E1C448-0391-4B7F-B8C5-0EE525F936D9}" destId="{34BA30BE-5ACE-4E29-B557-FA200DAC8CC4}" srcOrd="0" destOrd="0" presId="urn:microsoft.com/office/officeart/2005/8/layout/cycle5"/>
    <dgm:cxn modelId="{E8C3C1B6-1D52-45DA-950F-9831D1AE8DA3}" srcId="{F371284B-E01E-43F4-96B3-ACD476F444E6}" destId="{6D3C4220-463E-422D-9728-530422C33D92}" srcOrd="1" destOrd="0" parTransId="{6BA3EF51-518D-4DB6-ACD1-3B162C0C5EF0}" sibTransId="{46E1C448-0391-4B7F-B8C5-0EE525F936D9}"/>
    <dgm:cxn modelId="{A10A22BD-9F8A-413A-8994-3508E467B9C6}" type="presOf" srcId="{F371284B-E01E-43F4-96B3-ACD476F444E6}" destId="{18154F00-27F4-40F8-848C-6BE974D95D9C}" srcOrd="0" destOrd="0" presId="urn:microsoft.com/office/officeart/2005/8/layout/cycle5"/>
    <dgm:cxn modelId="{4E432EE5-EDB8-4A57-B59A-4C2B79A872A9}" srcId="{F371284B-E01E-43F4-96B3-ACD476F444E6}" destId="{942D1BBB-56FE-4EB5-9122-CEB0FE7D7215}" srcOrd="2" destOrd="0" parTransId="{62A7A1B1-403C-41F2-BB2F-DF6E7821D2EB}" sibTransId="{2C32E5C2-A28B-4FD3-A786-4B3DC6A73C10}"/>
    <dgm:cxn modelId="{A52056EA-6168-4FBF-BAD2-9B5DAB6B7CAD}" type="presOf" srcId="{2C32E5C2-A28B-4FD3-A786-4B3DC6A73C10}" destId="{288331E9-0258-4DB2-8661-A74C71EC3D65}" srcOrd="0" destOrd="0" presId="urn:microsoft.com/office/officeart/2005/8/layout/cycle5"/>
    <dgm:cxn modelId="{C2A1D6F2-30A2-4CFD-A2E3-E65EA596E8E7}" type="presOf" srcId="{BBDDAC9D-46C2-4D3F-83B6-163EB8D7FCE4}" destId="{5EB2F85E-73FE-4385-9F70-DCCA14E848DE}" srcOrd="0" destOrd="0" presId="urn:microsoft.com/office/officeart/2005/8/layout/cycle5"/>
    <dgm:cxn modelId="{3B57F5F4-85EA-4E60-8D80-CB6BAECC3173}" type="presOf" srcId="{942D1BBB-56FE-4EB5-9122-CEB0FE7D7215}" destId="{087A3764-470B-412A-8B30-33A78F7DF7B2}" srcOrd="0" destOrd="0" presId="urn:microsoft.com/office/officeart/2005/8/layout/cycle5"/>
    <dgm:cxn modelId="{784ED3A6-D1BA-4411-A887-320183558DE9}" type="presParOf" srcId="{18154F00-27F4-40F8-848C-6BE974D95D9C}" destId="{C81E6042-EA79-46A0-B9FC-906FF9B30176}" srcOrd="0" destOrd="0" presId="urn:microsoft.com/office/officeart/2005/8/layout/cycle5"/>
    <dgm:cxn modelId="{DE33507D-C673-4E0B-AE8C-79E9EB21D58A}" type="presParOf" srcId="{18154F00-27F4-40F8-848C-6BE974D95D9C}" destId="{3CADE650-2CB1-475B-A0AA-59D837FC99D6}" srcOrd="1" destOrd="0" presId="urn:microsoft.com/office/officeart/2005/8/layout/cycle5"/>
    <dgm:cxn modelId="{90F14874-85C7-4F3B-9937-F9BB77A3547C}" type="presParOf" srcId="{18154F00-27F4-40F8-848C-6BE974D95D9C}" destId="{5EB2F85E-73FE-4385-9F70-DCCA14E848DE}" srcOrd="2" destOrd="0" presId="urn:microsoft.com/office/officeart/2005/8/layout/cycle5"/>
    <dgm:cxn modelId="{7BC61CFF-8177-47B2-977D-3F90325540E3}" type="presParOf" srcId="{18154F00-27F4-40F8-848C-6BE974D95D9C}" destId="{904AE87B-88AD-4675-843A-699DE795D3AF}" srcOrd="3" destOrd="0" presId="urn:microsoft.com/office/officeart/2005/8/layout/cycle5"/>
    <dgm:cxn modelId="{A9FC0A72-A695-4C43-B166-F3F8266306F5}" type="presParOf" srcId="{18154F00-27F4-40F8-848C-6BE974D95D9C}" destId="{BCE96337-40AE-42BE-A7E3-9ED9A30AED3A}" srcOrd="4" destOrd="0" presId="urn:microsoft.com/office/officeart/2005/8/layout/cycle5"/>
    <dgm:cxn modelId="{9E639F86-306B-4242-839A-AFD0C4D6733E}" type="presParOf" srcId="{18154F00-27F4-40F8-848C-6BE974D95D9C}" destId="{34BA30BE-5ACE-4E29-B557-FA200DAC8CC4}" srcOrd="5" destOrd="0" presId="urn:microsoft.com/office/officeart/2005/8/layout/cycle5"/>
    <dgm:cxn modelId="{18CAC8F4-3ACA-4F3E-93AE-12423C93B4D4}" type="presParOf" srcId="{18154F00-27F4-40F8-848C-6BE974D95D9C}" destId="{087A3764-470B-412A-8B30-33A78F7DF7B2}" srcOrd="6" destOrd="0" presId="urn:microsoft.com/office/officeart/2005/8/layout/cycle5"/>
    <dgm:cxn modelId="{22D90106-DFB9-46A6-9D3A-2E1E9B4D7DC9}" type="presParOf" srcId="{18154F00-27F4-40F8-848C-6BE974D95D9C}" destId="{D054979D-10D7-445F-82C8-AED09FB50E36}" srcOrd="7" destOrd="0" presId="urn:microsoft.com/office/officeart/2005/8/layout/cycle5"/>
    <dgm:cxn modelId="{FDBD9905-AAC0-444A-86A9-4C2FCA38D0F4}" type="presParOf" srcId="{18154F00-27F4-40F8-848C-6BE974D95D9C}" destId="{288331E9-0258-4DB2-8661-A74C71EC3D65}" srcOrd="8" destOrd="0" presId="urn:microsoft.com/office/officeart/2005/8/layout/cycle5"/>
    <dgm:cxn modelId="{4AB84E8F-00B8-4D1B-A330-8DCF23CDED9D}" type="presParOf" srcId="{18154F00-27F4-40F8-848C-6BE974D95D9C}" destId="{0506ECF4-E1A8-4CB7-A040-2C36509B32E4}" srcOrd="9" destOrd="0" presId="urn:microsoft.com/office/officeart/2005/8/layout/cycle5"/>
    <dgm:cxn modelId="{D3BBA86B-2C06-4BAB-B7F5-30B4B32AF450}" type="presParOf" srcId="{18154F00-27F4-40F8-848C-6BE974D95D9C}" destId="{BFD84B0A-6704-4B1A-8D23-DBCD4F81B588}" srcOrd="10" destOrd="0" presId="urn:microsoft.com/office/officeart/2005/8/layout/cycle5"/>
    <dgm:cxn modelId="{16DF6BC2-CEE9-4533-BFB8-E83F8B93200B}" type="presParOf" srcId="{18154F00-27F4-40F8-848C-6BE974D95D9C}" destId="{34498755-0C80-4E21-90F0-E064D61E3849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E6042-EA79-46A0-B9FC-906FF9B30176}">
      <dsp:nvSpPr>
        <dsp:cNvPr id="0" name=""/>
        <dsp:cNvSpPr/>
      </dsp:nvSpPr>
      <dsp:spPr>
        <a:xfrm>
          <a:off x="3028793" y="1532"/>
          <a:ext cx="2025653" cy="9854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Fakty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(zadanie wdrożeniowe)</a:t>
          </a:r>
        </a:p>
      </dsp:txBody>
      <dsp:txXfrm>
        <a:off x="3076900" y="49639"/>
        <a:ext cx="1929439" cy="889254"/>
      </dsp:txXfrm>
    </dsp:sp>
    <dsp:sp modelId="{5EB2F85E-73FE-4385-9F70-DCCA14E848DE}">
      <dsp:nvSpPr>
        <dsp:cNvPr id="0" name=""/>
        <dsp:cNvSpPr/>
      </dsp:nvSpPr>
      <dsp:spPr>
        <a:xfrm>
          <a:off x="2411651" y="494266"/>
          <a:ext cx="3259938" cy="3259938"/>
        </a:xfrm>
        <a:custGeom>
          <a:avLst/>
          <a:gdLst/>
          <a:ahLst/>
          <a:cxnLst/>
          <a:rect l="0" t="0" r="0" b="0"/>
          <a:pathLst>
            <a:path>
              <a:moveTo>
                <a:pt x="2784844" y="479725"/>
              </a:moveTo>
              <a:arcTo wR="1629969" hR="1629969" stAng="18906907" swAng="123545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AE87B-88AD-4675-843A-699DE795D3AF}">
      <dsp:nvSpPr>
        <dsp:cNvPr id="0" name=""/>
        <dsp:cNvSpPr/>
      </dsp:nvSpPr>
      <dsp:spPr>
        <a:xfrm>
          <a:off x="4300279" y="1631501"/>
          <a:ext cx="2742620" cy="98546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Emocja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(wspólna refleksja w odniesieniu do doświadczenia)</a:t>
          </a:r>
        </a:p>
      </dsp:txBody>
      <dsp:txXfrm>
        <a:off x="4348386" y="1679608"/>
        <a:ext cx="2646406" cy="889254"/>
      </dsp:txXfrm>
    </dsp:sp>
    <dsp:sp modelId="{34BA30BE-5ACE-4E29-B557-FA200DAC8CC4}">
      <dsp:nvSpPr>
        <dsp:cNvPr id="0" name=""/>
        <dsp:cNvSpPr/>
      </dsp:nvSpPr>
      <dsp:spPr>
        <a:xfrm>
          <a:off x="2120039" y="202655"/>
          <a:ext cx="3259938" cy="3259938"/>
        </a:xfrm>
        <a:custGeom>
          <a:avLst/>
          <a:gdLst/>
          <a:ahLst/>
          <a:cxnLst/>
          <a:rect l="0" t="0" r="0" b="0"/>
          <a:pathLst>
            <a:path>
              <a:moveTo>
                <a:pt x="2962351" y="2568880"/>
              </a:moveTo>
              <a:arcTo wR="1629969" hR="1629969" stAng="2110310" swAng="117938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A3764-470B-412A-8B30-33A78F7DF7B2}">
      <dsp:nvSpPr>
        <dsp:cNvPr id="0" name=""/>
        <dsp:cNvSpPr/>
      </dsp:nvSpPr>
      <dsp:spPr>
        <a:xfrm>
          <a:off x="2822193" y="3261470"/>
          <a:ext cx="2438853" cy="98546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Rozwiązania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 </a:t>
          </a:r>
          <a:r>
            <a:rPr lang="pl-PL" sz="1200" i="1" kern="1200" dirty="0"/>
            <a:t>Czego nauczyło nas to doświadczenie?</a:t>
          </a:r>
          <a:endParaRPr lang="pl-PL" sz="1200" kern="1200" dirty="0"/>
        </a:p>
      </dsp:txBody>
      <dsp:txXfrm>
        <a:off x="2870300" y="3309577"/>
        <a:ext cx="2342639" cy="889254"/>
      </dsp:txXfrm>
    </dsp:sp>
    <dsp:sp modelId="{288331E9-0258-4DB2-8661-A74C71EC3D65}">
      <dsp:nvSpPr>
        <dsp:cNvPr id="0" name=""/>
        <dsp:cNvSpPr/>
      </dsp:nvSpPr>
      <dsp:spPr>
        <a:xfrm>
          <a:off x="2703262" y="202655"/>
          <a:ext cx="3259938" cy="3259938"/>
        </a:xfrm>
        <a:custGeom>
          <a:avLst/>
          <a:gdLst/>
          <a:ahLst/>
          <a:cxnLst/>
          <a:rect l="0" t="0" r="0" b="0"/>
          <a:pathLst>
            <a:path>
              <a:moveTo>
                <a:pt x="691057" y="2962351"/>
              </a:moveTo>
              <a:arcTo wR="1629969" hR="1629969" stAng="7510310" swAng="1179381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06ECF4-E1A8-4CB7-A040-2C36509B32E4}">
      <dsp:nvSpPr>
        <dsp:cNvPr id="0" name=""/>
        <dsp:cNvSpPr/>
      </dsp:nvSpPr>
      <dsp:spPr>
        <a:xfrm>
          <a:off x="1021996" y="1631501"/>
          <a:ext cx="2779310" cy="98546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Decyzje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(Jak to doświadczenie wykorzystać  w przyszłości?)</a:t>
          </a:r>
        </a:p>
      </dsp:txBody>
      <dsp:txXfrm>
        <a:off x="1070103" y="1679608"/>
        <a:ext cx="2683096" cy="889254"/>
      </dsp:txXfrm>
    </dsp:sp>
    <dsp:sp modelId="{34498755-0C80-4E21-90F0-E064D61E3849}">
      <dsp:nvSpPr>
        <dsp:cNvPr id="0" name=""/>
        <dsp:cNvSpPr/>
      </dsp:nvSpPr>
      <dsp:spPr>
        <a:xfrm>
          <a:off x="2411651" y="494266"/>
          <a:ext cx="3259938" cy="3259938"/>
        </a:xfrm>
        <a:custGeom>
          <a:avLst/>
          <a:gdLst/>
          <a:ahLst/>
          <a:cxnLst/>
          <a:rect l="0" t="0" r="0" b="0"/>
          <a:pathLst>
            <a:path>
              <a:moveTo>
                <a:pt x="144338" y="959371"/>
              </a:moveTo>
              <a:arcTo wR="1629969" hR="1629969" stAng="12257634" swAng="1235459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7D6EA-6424-440E-A652-BD06C2B35F32}" type="datetimeFigureOut">
              <a:rPr lang="pl-PL" smtClean="0"/>
              <a:t>01.06.2018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1EF72-A34E-4DAB-8A64-FCD2F9FAA6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189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53FA5-6CEB-4103-9E41-C7A20A9EAC50}" type="datetimeFigureOut">
              <a:rPr lang="pl-PL" smtClean="0"/>
              <a:t>01.06.2018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B3511-F825-48B8-8A50-C574A75E5E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765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3820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2150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5DF8A9D-6837-47A2-85C4-65C6F629BF14}" type="slidenum">
              <a:rPr lang="pl-PL" altLang="pl-PL"/>
              <a:pPr/>
              <a:t>11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80A380C-372F-42D2-8DD6-9316E3EB1B6D}" type="slidenum">
              <a:rPr lang="pl-PL" altLang="pl-PL"/>
              <a:pPr/>
              <a:t>12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5668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BB510F4-5F53-4AED-85BA-6A88626839B3}" type="slidenum">
              <a:rPr lang="pl-PL" altLang="pl-PL"/>
              <a:pPr/>
              <a:t>3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92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EC6D602-2842-498B-B895-ED15A55962B1}" type="slidenum">
              <a:rPr lang="pl-PL" altLang="pl-PL"/>
              <a:pPr/>
              <a:t>4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77DBB66-3BE6-4AD2-97DE-3DAA94CEE97E}" type="slidenum">
              <a:rPr lang="pl-PL" altLang="pl-PL">
                <a:solidFill>
                  <a:srgbClr val="000000"/>
                </a:solidFill>
              </a:rPr>
              <a:pPr/>
              <a:t>5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331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39491C0-A7C1-49D8-BE95-047C07FBB2DA}" type="slidenum">
              <a:rPr lang="pl-PL" altLang="pl-PL">
                <a:solidFill>
                  <a:srgbClr val="000000"/>
                </a:solidFill>
              </a:rPr>
              <a:pPr/>
              <a:t>6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53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22C130D-2697-4777-8980-4FF299D9F070}" type="slidenum">
              <a:rPr lang="pl-PL" altLang="pl-PL"/>
              <a:pPr/>
              <a:t>7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53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22C130D-2697-4777-8980-4FF299D9F070}" type="slidenum">
              <a:rPr lang="pl-PL" altLang="pl-PL"/>
              <a:pPr/>
              <a:t>8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74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3137C4A-B78C-49B2-9D1C-14C6B1701A4A}" type="slidenum">
              <a:rPr lang="pl-PL" altLang="pl-PL"/>
              <a:pPr/>
              <a:t>9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94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07920E1-9C1A-4C4F-A549-4DEE5E0A0F06}" type="slidenum">
              <a:rPr lang="pl-PL" altLang="pl-PL"/>
              <a:pPr/>
              <a:t>10</a:t>
            </a:fld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8A1AD01A-9137-498C-816C-E5C70A55BF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3429000"/>
            <a:ext cx="7920880" cy="1512168"/>
          </a:xfrm>
          <a:effectLst/>
        </p:spPr>
        <p:txBody>
          <a:bodyPr/>
          <a:lstStyle>
            <a:lvl1pPr algn="l">
              <a:defRPr sz="4000">
                <a:solidFill>
                  <a:schemeClr val="bg1"/>
                </a:solidFill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4256211"/>
            <a:ext cx="7920880" cy="720080"/>
          </a:xfrm>
          <a:effectLst/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DD1F259-537D-4663-A53E-7282BFF1491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285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128792" cy="792088"/>
          </a:xfrm>
          <a:effectLst/>
        </p:spPr>
        <p:txBody>
          <a:bodyPr/>
          <a:lstStyle>
            <a:lvl1pPr>
              <a:defRPr b="0">
                <a:solidFill>
                  <a:srgbClr val="4062B3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834" y="1124744"/>
            <a:ext cx="8784654" cy="482453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68288" indent="-268288">
              <a:defRPr/>
            </a:lvl2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rgbClr val="44587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833D434-4E0C-4B07-99CE-8B2B301EBF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FF588FE-C493-450E-AE07-4795519BA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AC1E49C-7DC8-41EA-AFCD-B2C5DDB996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2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531BC54-A1C8-451D-9FEA-31665ACEF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1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C7B2BA0-A519-490D-8CBC-2341E340D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6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C0A35C3-D6E2-48D8-B2F3-4FFD39931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7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0AB0ADE-4E8E-45EC-AB50-B22BC400539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60648"/>
            <a:ext cx="7200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868" y="1124744"/>
            <a:ext cx="8713612" cy="45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9" r:id="rId7"/>
    <p:sldLayoutId id="2147483658" r:id="rId8"/>
    <p:sldLayoutId id="2147483660" r:id="rId9"/>
    <p:sldLayoutId id="2147483661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>
          <a:solidFill>
            <a:srgbClr val="4062B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ct val="0"/>
        </a:spcAft>
        <a:buFontTx/>
        <a:buNone/>
        <a:defRPr sz="2400" b="0">
          <a:solidFill>
            <a:srgbClr val="40404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58775" indent="-358775" algn="l" rtl="0" eaLnBrk="1" fontAlgn="base" hangingPunct="1">
        <a:spcBef>
          <a:spcPct val="20000"/>
        </a:spcBef>
        <a:spcAft>
          <a:spcPct val="0"/>
        </a:spcAft>
        <a:buClr>
          <a:srgbClr val="4062B3"/>
        </a:buClr>
        <a:buSzPct val="120000"/>
        <a:buFont typeface="Calibri" panose="020F0502020204030204" pitchFamily="34" charset="0"/>
        <a:buChar char="&gt;"/>
        <a:defRPr sz="24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623888" indent="-265113" algn="l" rtl="0" eaLnBrk="1" fontAlgn="base" hangingPunct="1">
        <a:spcBef>
          <a:spcPct val="20000"/>
        </a:spcBef>
        <a:spcAft>
          <a:spcPct val="0"/>
        </a:spcAft>
        <a:buClr>
          <a:srgbClr val="3D76C4"/>
        </a:buClr>
        <a:buSzPct val="107000"/>
        <a:buFont typeface="Calibri" panose="020F0502020204030204" pitchFamily="34" charset="0"/>
        <a:buChar char="&gt;"/>
        <a:tabLst>
          <a:tab pos="981075" algn="l"/>
        </a:tabLst>
        <a:defRPr sz="20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5536" y="1412777"/>
            <a:ext cx="8208912" cy="3096344"/>
          </a:xfrm>
        </p:spPr>
        <p:txBody>
          <a:bodyPr/>
          <a:lstStyle/>
          <a:p>
            <a:r>
              <a:rPr lang="pl-PL" sz="2000" dirty="0">
                <a:solidFill>
                  <a:schemeClr val="bg1"/>
                </a:solidFill>
              </a:rPr>
              <a:t>Projekt realizowany pod nadzorem Ministerstwa Edukacji Narodowej</a:t>
            </a: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VULCAN kompetencji </a:t>
            </a:r>
            <a:br>
              <a:rPr lang="pl-PL" sz="3600" b="1" dirty="0">
                <a:solidFill>
                  <a:schemeClr val="bg1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w MAŁOPOLSKICH SAMORZĄDACH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725144"/>
            <a:ext cx="4176464" cy="79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r">
              <a:spcBef>
                <a:spcPct val="20000"/>
              </a:spcBef>
            </a:pPr>
            <a:endParaRPr lang="pl-P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4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upa 3"/>
          <p:cNvGrpSpPr>
            <a:grpSpLocks/>
          </p:cNvGrpSpPr>
          <p:nvPr/>
        </p:nvGrpSpPr>
        <p:grpSpPr bwMode="auto">
          <a:xfrm>
            <a:off x="684213" y="1196975"/>
            <a:ext cx="7775575" cy="3816350"/>
            <a:chOff x="2822193" y="3261470"/>
            <a:chExt cx="2438853" cy="985468"/>
          </a:xfrm>
        </p:grpSpPr>
        <p:sp>
          <p:nvSpPr>
            <p:cNvPr id="5" name="Prostokąt: zaokrąglone rogi 4">
              <a:extLst/>
            </p:cNvPr>
            <p:cNvSpPr/>
            <p:nvPr/>
          </p:nvSpPr>
          <p:spPr>
            <a:xfrm>
              <a:off x="2822193" y="3261470"/>
              <a:ext cx="2438853" cy="98546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-22547"/>
                <a:lumOff val="22543"/>
                <a:alphaOff val="0"/>
              </a:schemeClr>
            </a:fillRef>
            <a:effectRef idx="0">
              <a:schemeClr val="accent6">
                <a:shade val="80000"/>
                <a:hueOff val="0"/>
                <a:satOff val="-22547"/>
                <a:lumOff val="225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rostokąt: zaokrąglone rogi 4">
              <a:extLst/>
            </p:cNvPr>
            <p:cNvSpPr txBox="1"/>
            <p:nvPr/>
          </p:nvSpPr>
          <p:spPr>
            <a:xfrm>
              <a:off x="2870492" y="3309432"/>
              <a:ext cx="2342255" cy="889545"/>
            </a:xfrm>
            <a:prstGeom prst="rect">
              <a:avLst/>
            </a:prstGeom>
            <a:solidFill>
              <a:srgbClr val="7030A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4000" dirty="0"/>
                <a:t>Rozwiązania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i="1" dirty="0"/>
                <a:t> Czego, na podstawie tego zadania, dowiedzieliście się o zarządzanych przez Was szkołach/przedszkolach? 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altLang="pl-PL" i="1" dirty="0">
                <a:solidFill>
                  <a:schemeClr val="bg1"/>
                </a:solidFill>
              </a:endParaRP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altLang="pl-PL" i="1" dirty="0">
                  <a:solidFill>
                    <a:schemeClr val="bg1"/>
                  </a:solidFill>
                </a:rPr>
                <a:t>Jaka nauka na przyszłość z tego płynie ?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altLang="pl-PL" i="1" dirty="0">
                <a:solidFill>
                  <a:schemeClr val="bg1"/>
                </a:solidFill>
              </a:endParaRP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altLang="pl-PL" i="1" dirty="0">
                  <a:solidFill>
                    <a:schemeClr val="bg1"/>
                  </a:solidFill>
                </a:rPr>
                <a:t>W jakich innych sytuacjach edukacyjnych możecie wykorzystać zebrane informacje?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i="1" dirty="0"/>
                <a:t> 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212689673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upa 3"/>
          <p:cNvGrpSpPr>
            <a:grpSpLocks/>
          </p:cNvGrpSpPr>
          <p:nvPr/>
        </p:nvGrpSpPr>
        <p:grpSpPr bwMode="auto">
          <a:xfrm>
            <a:off x="755650" y="404813"/>
            <a:ext cx="7848600" cy="4752975"/>
            <a:chOff x="1021996" y="1584574"/>
            <a:chExt cx="2779310" cy="1032395"/>
          </a:xfrm>
        </p:grpSpPr>
        <p:sp>
          <p:nvSpPr>
            <p:cNvPr id="5" name="Prostokąt: zaokrąglone rogi 4">
              <a:extLst/>
            </p:cNvPr>
            <p:cNvSpPr/>
            <p:nvPr/>
          </p:nvSpPr>
          <p:spPr>
            <a:xfrm>
              <a:off x="1021996" y="1631470"/>
              <a:ext cx="2779310" cy="985499"/>
            </a:xfrm>
            <a:prstGeom prst="roundRect">
              <a:avLst/>
            </a:prstGeom>
            <a:solidFill>
              <a:srgbClr val="607BC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-33821"/>
                <a:lumOff val="33815"/>
                <a:alphaOff val="0"/>
              </a:schemeClr>
            </a:fillRef>
            <a:effectRef idx="0">
              <a:schemeClr val="accent6">
                <a:shade val="80000"/>
                <a:hueOff val="0"/>
                <a:satOff val="-33821"/>
                <a:lumOff val="338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rostokąt: zaokrąglone rogi 4">
              <a:extLst/>
            </p:cNvPr>
            <p:cNvSpPr txBox="1"/>
            <p:nvPr/>
          </p:nvSpPr>
          <p:spPr>
            <a:xfrm>
              <a:off x="1033801" y="1584574"/>
              <a:ext cx="2682619" cy="8892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4000" dirty="0"/>
                <a:t>Decyzje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sz="4000" dirty="0"/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4000" dirty="0"/>
                <a:t> </a:t>
              </a:r>
            </a:p>
          </p:txBody>
        </p:sp>
      </p:grpSp>
      <p:sp>
        <p:nvSpPr>
          <p:cNvPr id="20483" name="Prostokąt 1"/>
          <p:cNvSpPr>
            <a:spLocks noChangeArrowheads="1"/>
          </p:cNvSpPr>
          <p:nvPr/>
        </p:nvSpPr>
        <p:spPr bwMode="auto">
          <a:xfrm>
            <a:off x="1403350" y="2551113"/>
            <a:ext cx="6697663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500" i="1" dirty="0">
                <a:solidFill>
                  <a:schemeClr val="bg1"/>
                </a:solidFill>
              </a:rPr>
              <a:t>Jakie rozwiązania jesteście gotowi zaproponować swoim szkoło/przedszkolom 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2500" i="1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500" i="1" dirty="0">
                <a:solidFill>
                  <a:schemeClr val="bg1"/>
                </a:solidFill>
              </a:rPr>
              <a:t>Jakie działania jako samorządy możecie podjąć, by urealnić wdrożenie wybranych rozwiązań/ pomysłów? </a:t>
            </a:r>
          </a:p>
        </p:txBody>
      </p:sp>
    </p:spTree>
    <p:extLst>
      <p:ext uri="{BB962C8B-B14F-4D97-AF65-F5344CB8AC3E}">
        <p14:creationId xmlns:p14="http://schemas.microsoft.com/office/powerpoint/2010/main" val="935913092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ole tekstowe 2"/>
          <p:cNvSpPr txBox="1">
            <a:spLocks noChangeArrowheads="1"/>
          </p:cNvSpPr>
          <p:nvPr/>
        </p:nvSpPr>
        <p:spPr bwMode="auto">
          <a:xfrm>
            <a:off x="265113" y="1125538"/>
            <a:ext cx="8642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2400"/>
          </a:p>
        </p:txBody>
      </p:sp>
      <p:sp>
        <p:nvSpPr>
          <p:cNvPr id="22531" name="Prostokąt 4"/>
          <p:cNvSpPr>
            <a:spLocks noChangeArrowheads="1"/>
          </p:cNvSpPr>
          <p:nvPr/>
        </p:nvSpPr>
        <p:spPr bwMode="auto">
          <a:xfrm>
            <a:off x="92075" y="1585913"/>
            <a:ext cx="58721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000" b="1">
                <a:solidFill>
                  <a:srgbClr val="002060"/>
                </a:solidFill>
              </a:rPr>
              <a:t>Podsumowanie</a:t>
            </a:r>
          </a:p>
        </p:txBody>
      </p:sp>
      <p:pic>
        <p:nvPicPr>
          <p:cNvPr id="22532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387475"/>
            <a:ext cx="2681288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109731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4294967295"/>
          </p:nvPr>
        </p:nvSpPr>
        <p:spPr>
          <a:xfrm>
            <a:off x="611560" y="3717032"/>
            <a:ext cx="6948115" cy="1007368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Dziękuję za uwagę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3EF84AA-7A33-40EF-A957-F80D33A1696F}"/>
              </a:ext>
            </a:extLst>
          </p:cNvPr>
          <p:cNvSpPr/>
          <p:nvPr/>
        </p:nvSpPr>
        <p:spPr>
          <a:xfrm>
            <a:off x="4536097" y="4093458"/>
            <a:ext cx="43742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Dorota Tomaszewicz</a:t>
            </a:r>
          </a:p>
          <a:p>
            <a:pPr algn="ctr"/>
            <a:r>
              <a:rPr lang="pl-PL" altLang="pl-PL" sz="2000" dirty="0">
                <a:solidFill>
                  <a:schemeClr val="bg1"/>
                </a:solidFill>
                <a:latin typeface="Calibri" panose="020F0502020204030204" pitchFamily="34" charset="0"/>
              </a:rPr>
              <a:t>Ekspert merytoryczny </a:t>
            </a:r>
          </a:p>
          <a:p>
            <a:pPr algn="ctr"/>
            <a:r>
              <a:rPr lang="pl-PL" altLang="pl-PL" b="1" dirty="0" err="1">
                <a:solidFill>
                  <a:schemeClr val="bg1"/>
                </a:solidFill>
                <a:latin typeface="Calibri" panose="020F0502020204030204" pitchFamily="34" charset="0"/>
              </a:rPr>
              <a:t>Coach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ICC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trener 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asesor AC/DC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ekspert ORE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5" name="Obraz 2">
            <a:extLst>
              <a:ext uri="{FF2B5EF4-FFF2-40B4-BE49-F238E27FC236}">
                <a16:creationId xmlns:a16="http://schemas.microsoft.com/office/drawing/2014/main" id="{92B224BE-0B98-4C38-ADCD-0E67E9B41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614" y="1447353"/>
            <a:ext cx="2719388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01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544" y="3158654"/>
            <a:ext cx="8168132" cy="1512168"/>
          </a:xfrm>
        </p:spPr>
        <p:txBody>
          <a:bodyPr/>
          <a:lstStyle/>
          <a:p>
            <a:r>
              <a:rPr lang="pl-PL" altLang="pl-PL" sz="3200" b="1" dirty="0"/>
              <a:t>Omówienie zadania wdrożeniowego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3D17996-5C3E-4BAC-BB30-B1C128EFD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544" y="3851784"/>
            <a:ext cx="8168133" cy="972108"/>
          </a:xfrm>
        </p:spPr>
        <p:txBody>
          <a:bodyPr/>
          <a:lstStyle/>
          <a:p>
            <a:r>
              <a:rPr lang="pl-PL" dirty="0"/>
              <a:t>Moduł 3</a:t>
            </a:r>
          </a:p>
          <a:p>
            <a:r>
              <a:rPr lang="pl-PL" sz="900" dirty="0">
                <a:solidFill>
                  <a:prstClr val="white"/>
                </a:solidFill>
              </a:rPr>
              <a:t>Prezentacje przygotowano na podstawie materiałów z projektu pilotażowego „Wsparcie kadry jednostek samorządu terytorialnego w zarządzaniu oświatą ukierunkowanym na rozwój szkół i kompetencji kluczowych uczniów” współfinansowanego przez Unię Europejską w ramach środków Europejskiego Funduszu Społecznego, realizowanego przez Ośrodek Rozwoju Edukacji</a:t>
            </a:r>
            <a:endParaRPr lang="pl-PL" sz="90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048" y="4976961"/>
            <a:ext cx="39604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t" anchorCtr="0"/>
          <a:lstStyle/>
          <a:p>
            <a:pPr algn="r">
              <a:spcBef>
                <a:spcPct val="20000"/>
              </a:spcBef>
            </a:pP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Autor: Dorota Tomaszewicz</a:t>
            </a:r>
          </a:p>
        </p:txBody>
      </p:sp>
    </p:spTree>
    <p:extLst>
      <p:ext uri="{BB962C8B-B14F-4D97-AF65-F5344CB8AC3E}">
        <p14:creationId xmlns:p14="http://schemas.microsoft.com/office/powerpoint/2010/main" val="3370418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2636838"/>
            <a:ext cx="1944688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Prostokąt 3"/>
          <p:cNvSpPr>
            <a:spLocks noChangeArrowheads="1"/>
          </p:cNvSpPr>
          <p:nvPr/>
        </p:nvSpPr>
        <p:spPr bwMode="auto">
          <a:xfrm>
            <a:off x="646113" y="1052513"/>
            <a:ext cx="7704137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230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Cel ogólny: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ea typeface="Calibri" pitchFamily="34" charset="0"/>
                <a:cs typeface="Times New Roman" pitchFamily="18" charset="0"/>
              </a:rPr>
              <a:t>Tworzenie przestrzeni do wymiany doświadczeń i wzajemnego uczenia się od siebie. </a:t>
            </a:r>
            <a:endParaRPr lang="pl-PL" altLang="pl-PL" sz="19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Prostokąt 4"/>
          <p:cNvSpPr>
            <a:spLocks noChangeArrowheads="1"/>
          </p:cNvSpPr>
          <p:nvPr/>
        </p:nvSpPr>
        <p:spPr bwMode="auto">
          <a:xfrm>
            <a:off x="646113" y="2636838"/>
            <a:ext cx="6532562" cy="269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23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 szczegółowe:</a:t>
            </a:r>
          </a:p>
          <a:p>
            <a:pPr algn="just" eaLnBrk="1" hangingPunct="1">
              <a:spcBef>
                <a:spcPts val="1200"/>
              </a:spcBef>
              <a:buFontTx/>
              <a:buNone/>
              <a:defRPr/>
            </a:pPr>
            <a:r>
              <a:rPr lang="pl-PL" alt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Uczestnik szkolenia:</a:t>
            </a:r>
          </a:p>
          <a:p>
            <a:pPr marL="285750" indent="-285750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prezentuje efekty zadania wdrożeniowego;</a:t>
            </a:r>
          </a:p>
          <a:p>
            <a:pPr marL="285750" indent="-285750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dokonuje refleksji w odniesieniu do własnych doświadczeń oraz doświadczeń innych Uczestników</a:t>
            </a:r>
          </a:p>
          <a:p>
            <a:pPr marL="285750" indent="-285750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Wybiera działania, które uważa za wartościowe do wdrożenia w swojej gminie/mieście/powiecie. </a:t>
            </a:r>
          </a:p>
          <a:p>
            <a:pPr algn="just" eaLnBrk="1" hangingPunct="1">
              <a:spcBef>
                <a:spcPts val="1200"/>
              </a:spcBef>
              <a:buFontTx/>
              <a:buNone/>
              <a:defRPr/>
            </a:pPr>
            <a:endParaRPr lang="pl-PL" alt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07081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val="577631043"/>
              </p:ext>
            </p:extLst>
          </p:nvPr>
        </p:nvGraphicFramePr>
        <p:xfrm>
          <a:off x="611411" y="1412776"/>
          <a:ext cx="806489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ole tekstowe 4">
            <a:extLst/>
          </p:cNvPr>
          <p:cNvSpPr txBox="1"/>
          <p:nvPr/>
        </p:nvSpPr>
        <p:spPr>
          <a:xfrm>
            <a:off x="1331913" y="620713"/>
            <a:ext cx="60483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36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Jak będziemy pracować ?</a:t>
            </a:r>
          </a:p>
        </p:txBody>
      </p:sp>
    </p:spTree>
    <p:extLst>
      <p:ext uri="{BB962C8B-B14F-4D97-AF65-F5344CB8AC3E}">
        <p14:creationId xmlns:p14="http://schemas.microsoft.com/office/powerpoint/2010/main" val="66179733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rostokąt 3"/>
          <p:cNvSpPr>
            <a:spLocks noChangeArrowheads="1"/>
          </p:cNvSpPr>
          <p:nvPr/>
        </p:nvSpPr>
        <p:spPr bwMode="auto">
          <a:xfrm>
            <a:off x="484188" y="765175"/>
            <a:ext cx="741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Zadanie wdrożeniowe     </a:t>
            </a:r>
            <a:endParaRPr lang="pl-PL" altLang="pl-PL" sz="1900" b="1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Symbol zastępczy zawartości 2">
            <a:extLst/>
          </p:cNvPr>
          <p:cNvSpPr txBox="1">
            <a:spLocks/>
          </p:cNvSpPr>
          <p:nvPr/>
        </p:nvSpPr>
        <p:spPr>
          <a:xfrm>
            <a:off x="484188" y="1135063"/>
            <a:ext cx="8480425" cy="7191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pl-PL" altLang="pl-PL" sz="2000" kern="0" dirty="0">
                <a:solidFill>
                  <a:srgbClr val="000000"/>
                </a:solidFill>
              </a:rPr>
              <a:t>Prezentacja zorganizowanego spotkania dialogowego i przeprowadzonej debaty.</a:t>
            </a:r>
          </a:p>
          <a:p>
            <a:pPr marL="0" indent="0">
              <a:buFontTx/>
              <a:buNone/>
              <a:defRPr/>
            </a:pPr>
            <a:endParaRPr lang="pl-PL" altLang="pl-PL" sz="2000" kern="0" dirty="0">
              <a:solidFill>
                <a:srgbClr val="000000"/>
              </a:solidFill>
            </a:endParaRPr>
          </a:p>
        </p:txBody>
      </p:sp>
      <p:sp>
        <p:nvSpPr>
          <p:cNvPr id="6" name="Tytuł 1">
            <a:extLst/>
          </p:cNvPr>
          <p:cNvSpPr txBox="1">
            <a:spLocks/>
          </p:cNvSpPr>
          <p:nvPr/>
        </p:nvSpPr>
        <p:spPr>
          <a:xfrm>
            <a:off x="484188" y="2060575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pl-PL" sz="18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Cele spotkania dialogowego:</a:t>
            </a:r>
          </a:p>
          <a:p>
            <a:pPr marL="342900" indent="-342900" algn="just" eaLnBrk="1" hangingPunct="1"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pl-PL" sz="18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Zebranie opinii o roli i miejscu edukacji oraz oczekiwań wobec lokalnych placówek oświatowych wszystkich lokalnych podmiotów, które są lub mogą być zainteresowane efektami działań instytucji oświatowych na danym terenie. </a:t>
            </a:r>
          </a:p>
          <a:p>
            <a:pPr algn="just" eaLnBrk="1" hangingPunct="1">
              <a:buClr>
                <a:srgbClr val="0070C0"/>
              </a:buClr>
              <a:defRPr/>
            </a:pPr>
            <a:endParaRPr lang="pl-PL" sz="1800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 algn="just" eaLnBrk="1" hangingPunct="1"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pl-PL" sz="18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Przekazanie najważniejszych informacji nt. roli i miejsca oświaty i edukacji w XXI wieku – roli kompetencji kluczowych i wprowadzania zmian w szkołach poprzez procesowe wspomaganie.</a:t>
            </a:r>
          </a:p>
          <a:p>
            <a:pPr algn="just" eaLnBrk="1" hangingPunct="1">
              <a:buClr>
                <a:srgbClr val="0070C0"/>
              </a:buClr>
              <a:defRPr/>
            </a:pPr>
            <a:endParaRPr lang="pl-PL" sz="1800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 algn="just" eaLnBrk="1" hangingPunct="1"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pl-PL" sz="18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Zebranie materiału, który będzie pomocny do opracowania lokalnej strategii rozwoju edukacji oraz tworzenia lokalnej koalicji na rzecz rozwoju oświaty.</a:t>
            </a:r>
          </a:p>
          <a:p>
            <a:pPr algn="just" eaLnBrk="1" hangingPunct="1">
              <a:defRPr/>
            </a:pPr>
            <a:endParaRPr lang="pl-PL" sz="1800" b="1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pl-PL" sz="18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128964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rostokąt 3"/>
          <p:cNvSpPr>
            <a:spLocks noChangeArrowheads="1"/>
          </p:cNvSpPr>
          <p:nvPr/>
        </p:nvSpPr>
        <p:spPr bwMode="auto">
          <a:xfrm>
            <a:off x="484188" y="765175"/>
            <a:ext cx="741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Prezentacja zadania wdrożeniowego    </a:t>
            </a:r>
            <a:endParaRPr lang="pl-PL" altLang="pl-PL" sz="1900" b="1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Symbol zastępczy zawartości 2"/>
          <p:cNvSpPr txBox="1">
            <a:spLocks noChangeArrowheads="1"/>
          </p:cNvSpPr>
          <p:nvPr/>
        </p:nvSpPr>
        <p:spPr>
          <a:xfrm>
            <a:off x="323850" y="1628775"/>
            <a:ext cx="8515350" cy="32305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000" kern="0" dirty="0"/>
              <a:t>Przedstawcie nam: gdzie, kiedy, kto, co, jak? Jednym słowem – sucha relacja.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000" kern="0" dirty="0"/>
              <a:t>Następnie: Wasze emocje, odczucia, sukcesy, co byście zrobili inaczej następnym razem.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000" b="1" kern="0" dirty="0">
                <a:solidFill>
                  <a:srgbClr val="0070C0"/>
                </a:solidFill>
              </a:rPr>
              <a:t>Co wynikło z debaty? Jak wnioski/ rekomendacje wykorzystacie w kontekście budowania planu rozwoju oświaty i tworzenia koalicji na rzecz edukacji.</a:t>
            </a:r>
          </a:p>
          <a:p>
            <a:pPr>
              <a:defRPr/>
            </a:pPr>
            <a:endParaRPr lang="pl-PL" altLang="pl-PL" kern="0" dirty="0"/>
          </a:p>
        </p:txBody>
      </p:sp>
    </p:spTree>
    <p:extLst>
      <p:ext uri="{BB962C8B-B14F-4D97-AF65-F5344CB8AC3E}">
        <p14:creationId xmlns:p14="http://schemas.microsoft.com/office/powerpoint/2010/main" val="337845774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upa 3"/>
          <p:cNvGrpSpPr>
            <a:grpSpLocks/>
          </p:cNvGrpSpPr>
          <p:nvPr/>
        </p:nvGrpSpPr>
        <p:grpSpPr bwMode="auto">
          <a:xfrm>
            <a:off x="1042988" y="2349500"/>
            <a:ext cx="7058025" cy="2436813"/>
            <a:chOff x="3028793" y="1532"/>
            <a:chExt cx="2025653" cy="985468"/>
          </a:xfrm>
        </p:grpSpPr>
        <p:sp>
          <p:nvSpPr>
            <p:cNvPr id="5" name="Prostokąt: zaokrąglone rogi 4">
              <a:extLst/>
            </p:cNvPr>
            <p:cNvSpPr/>
            <p:nvPr/>
          </p:nvSpPr>
          <p:spPr>
            <a:xfrm>
              <a:off x="3028793" y="1532"/>
              <a:ext cx="2025653" cy="98546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rostokąt: zaokrąglone rogi 4">
              <a:extLst/>
            </p:cNvPr>
            <p:cNvSpPr txBox="1"/>
            <p:nvPr/>
          </p:nvSpPr>
          <p:spPr>
            <a:xfrm>
              <a:off x="3077088" y="1532"/>
              <a:ext cx="1929063" cy="8891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sz="4000" dirty="0"/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sz="1600" dirty="0"/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4000" dirty="0"/>
                <a:t>Fakty 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4000" dirty="0"/>
                <a:t>Prezentacja efektów  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sz="4000" dirty="0"/>
            </a:p>
          </p:txBody>
        </p:sp>
      </p:grpSp>
      <p:sp>
        <p:nvSpPr>
          <p:cNvPr id="14339" name="AutoShape 9" descr="Znalezione obrazy dla zapytania ZEGAR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pic>
        <p:nvPicPr>
          <p:cNvPr id="14340" name="Obraz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03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1" name="Grupa 8"/>
          <p:cNvGrpSpPr>
            <a:grpSpLocks/>
          </p:cNvGrpSpPr>
          <p:nvPr/>
        </p:nvGrpSpPr>
        <p:grpSpPr bwMode="auto">
          <a:xfrm>
            <a:off x="3330575" y="146050"/>
            <a:ext cx="2025650" cy="985838"/>
            <a:chOff x="3028793" y="1532"/>
            <a:chExt cx="2025653" cy="985468"/>
          </a:xfrm>
        </p:grpSpPr>
        <p:sp>
          <p:nvSpPr>
            <p:cNvPr id="10" name="Prostokąt: zaokrąglone rogi 9">
              <a:extLst/>
            </p:cNvPr>
            <p:cNvSpPr/>
            <p:nvPr/>
          </p:nvSpPr>
          <p:spPr>
            <a:xfrm>
              <a:off x="3028793" y="1532"/>
              <a:ext cx="2025653" cy="98546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rostokąt: zaokrąglone rogi 4">
              <a:extLst/>
            </p:cNvPr>
            <p:cNvSpPr txBox="1"/>
            <p:nvPr/>
          </p:nvSpPr>
          <p:spPr>
            <a:xfrm>
              <a:off x="3076418" y="49139"/>
              <a:ext cx="1930403" cy="890254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1600" dirty="0"/>
                <a:t>Maksymalnie 10 minut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04371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upa 3"/>
          <p:cNvGrpSpPr>
            <a:grpSpLocks/>
          </p:cNvGrpSpPr>
          <p:nvPr/>
        </p:nvGrpSpPr>
        <p:grpSpPr bwMode="auto">
          <a:xfrm>
            <a:off x="1042988" y="2349500"/>
            <a:ext cx="7058025" cy="2436813"/>
            <a:chOff x="3028793" y="1532"/>
            <a:chExt cx="2025653" cy="985468"/>
          </a:xfrm>
          <a:solidFill>
            <a:schemeClr val="accent2"/>
          </a:solidFill>
        </p:grpSpPr>
        <p:sp>
          <p:nvSpPr>
            <p:cNvPr id="5" name="Prostokąt: zaokrąglone rogi 4">
              <a:extLst/>
            </p:cNvPr>
            <p:cNvSpPr/>
            <p:nvPr/>
          </p:nvSpPr>
          <p:spPr>
            <a:xfrm>
              <a:off x="3028793" y="1532"/>
              <a:ext cx="2025653" cy="98546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rostokąt: zaokrąglone rogi 4">
              <a:extLst/>
            </p:cNvPr>
            <p:cNvSpPr txBox="1"/>
            <p:nvPr/>
          </p:nvSpPr>
          <p:spPr>
            <a:xfrm>
              <a:off x="3077088" y="1532"/>
              <a:ext cx="1929063" cy="8891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sz="4000" dirty="0"/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sz="4000" dirty="0"/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sz="4000" dirty="0"/>
            </a:p>
          </p:txBody>
        </p:sp>
      </p:grpSp>
      <p:sp>
        <p:nvSpPr>
          <p:cNvPr id="14339" name="AutoShape 9" descr="Znalezione obrazy dla zapytania ZEGAR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pic>
        <p:nvPicPr>
          <p:cNvPr id="14340" name="Obraz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03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1" name="Grupa 8"/>
          <p:cNvGrpSpPr>
            <a:grpSpLocks/>
          </p:cNvGrpSpPr>
          <p:nvPr/>
        </p:nvGrpSpPr>
        <p:grpSpPr bwMode="auto">
          <a:xfrm>
            <a:off x="3330575" y="146050"/>
            <a:ext cx="2025650" cy="985838"/>
            <a:chOff x="3028793" y="1532"/>
            <a:chExt cx="2025653" cy="985468"/>
          </a:xfrm>
          <a:solidFill>
            <a:srgbClr val="FF0000"/>
          </a:solidFill>
        </p:grpSpPr>
        <p:sp>
          <p:nvSpPr>
            <p:cNvPr id="10" name="Prostokąt: zaokrąglone rogi 9">
              <a:extLst/>
            </p:cNvPr>
            <p:cNvSpPr/>
            <p:nvPr/>
          </p:nvSpPr>
          <p:spPr>
            <a:xfrm>
              <a:off x="3028793" y="1532"/>
              <a:ext cx="2025653" cy="98546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rostokąt: zaokrąglone rogi 4">
              <a:extLst/>
            </p:cNvPr>
            <p:cNvSpPr txBox="1"/>
            <p:nvPr/>
          </p:nvSpPr>
          <p:spPr>
            <a:xfrm>
              <a:off x="3076418" y="49139"/>
              <a:ext cx="1930403" cy="8902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1600" dirty="0"/>
                <a:t>Maksymalnie 10 minut</a:t>
              </a:r>
            </a:p>
          </p:txBody>
        </p:sp>
      </p:grpSp>
      <p:sp>
        <p:nvSpPr>
          <p:cNvPr id="2" name="Prostokąt 1"/>
          <p:cNvSpPr/>
          <p:nvPr/>
        </p:nvSpPr>
        <p:spPr>
          <a:xfrm>
            <a:off x="1331640" y="2967335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i="1" dirty="0">
                <a:solidFill>
                  <a:schemeClr val="bg1"/>
                </a:solidFill>
              </a:rPr>
              <a:t>Jak w zarządzanych przez Was szkołach/przedszkolach rozwijane są kompetencje kluczowe uczniów? </a:t>
            </a:r>
          </a:p>
        </p:txBody>
      </p:sp>
    </p:spTree>
    <p:extLst>
      <p:ext uri="{BB962C8B-B14F-4D97-AF65-F5344CB8AC3E}">
        <p14:creationId xmlns:p14="http://schemas.microsoft.com/office/powerpoint/2010/main" val="128569299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upa 3"/>
          <p:cNvGrpSpPr>
            <a:grpSpLocks/>
          </p:cNvGrpSpPr>
          <p:nvPr/>
        </p:nvGrpSpPr>
        <p:grpSpPr bwMode="auto">
          <a:xfrm>
            <a:off x="611188" y="908050"/>
            <a:ext cx="7777162" cy="4897438"/>
            <a:chOff x="4300279" y="1631501"/>
            <a:chExt cx="2742620" cy="985468"/>
          </a:xfrm>
          <a:solidFill>
            <a:srgbClr val="008000"/>
          </a:solidFill>
        </p:grpSpPr>
        <p:sp>
          <p:nvSpPr>
            <p:cNvPr id="5" name="Prostokąt: zaokrąglone rogi 4">
              <a:extLst/>
            </p:cNvPr>
            <p:cNvSpPr/>
            <p:nvPr/>
          </p:nvSpPr>
          <p:spPr>
            <a:xfrm>
              <a:off x="4300279" y="1631501"/>
              <a:ext cx="2742620" cy="98546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-11274"/>
                <a:lumOff val="11272"/>
                <a:alphaOff val="0"/>
              </a:schemeClr>
            </a:fillRef>
            <a:effectRef idx="0">
              <a:schemeClr val="accent6">
                <a:shade val="80000"/>
                <a:hueOff val="0"/>
                <a:satOff val="-11274"/>
                <a:lumOff val="1127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rostokąt: zaokrąglone rogi 4">
              <a:extLst/>
            </p:cNvPr>
            <p:cNvSpPr txBox="1"/>
            <p:nvPr/>
          </p:nvSpPr>
          <p:spPr>
            <a:xfrm>
              <a:off x="4348425" y="1679736"/>
              <a:ext cx="2646329" cy="88899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4000" dirty="0"/>
                <a:t>Emocja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sz="4000" dirty="0"/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sz="4000" dirty="0"/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sz="4000" dirty="0"/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4000" dirty="0"/>
                <a:t> 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dirty="0"/>
            </a:p>
          </p:txBody>
        </p:sp>
      </p:grpSp>
      <p:sp>
        <p:nvSpPr>
          <p:cNvPr id="16387" name="Prostokąt 1"/>
          <p:cNvSpPr>
            <a:spLocks noChangeArrowheads="1"/>
          </p:cNvSpPr>
          <p:nvPr/>
        </p:nvSpPr>
        <p:spPr bwMode="auto">
          <a:xfrm>
            <a:off x="1116013" y="2111375"/>
            <a:ext cx="67691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1800" i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 i="1" dirty="0">
                <a:solidFill>
                  <a:schemeClr val="bg1"/>
                </a:solidFill>
              </a:rPr>
              <a:t>Co Was zainspirowało / zaskoczyło pozytywnie?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 i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 i="1" dirty="0">
                <a:solidFill>
                  <a:schemeClr val="bg1"/>
                </a:solidFill>
              </a:rPr>
              <a:t>W jaki sposób wykorzystacie zebrane informacje ?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 i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 i="1" dirty="0">
                <a:solidFill>
                  <a:schemeClr val="bg1"/>
                </a:solidFill>
              </a:rPr>
              <a:t>Które działania ukierunkowane na rozwój kompetencji kluczowych wydają się Wam szczególnie ciekawe?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 i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 i="1" dirty="0">
                <a:solidFill>
                  <a:schemeClr val="bg1"/>
                </a:solidFill>
              </a:rPr>
              <a:t>Na jakie trudności napotykaliście podczas wykonywania zadania?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 i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 i="1" dirty="0">
                <a:solidFill>
                  <a:schemeClr val="bg1"/>
                </a:solidFill>
              </a:rPr>
              <a:t>Jakie refleksje Wam towarzyszą po wzajemnym poznaniu efektów? 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 i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 i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 i="1" dirty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963696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szablon Radom">
  <a:themeElements>
    <a:clrScheme name="VULCAN jst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4177C7"/>
      </a:hlink>
      <a:folHlink>
        <a:srgbClr val="6B81B1"/>
      </a:folHlink>
    </a:clrScheme>
    <a:fontScheme name="Projekt domyślny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142C62"/>
        </a:dk2>
        <a:lt2>
          <a:srgbClr val="CED9E0"/>
        </a:lt2>
        <a:accent1>
          <a:srgbClr val="4F87C5"/>
        </a:accent1>
        <a:accent2>
          <a:srgbClr val="C33D50"/>
        </a:accent2>
        <a:accent3>
          <a:srgbClr val="FFFFFF"/>
        </a:accent3>
        <a:accent4>
          <a:srgbClr val="000000"/>
        </a:accent4>
        <a:accent5>
          <a:srgbClr val="B2C3DF"/>
        </a:accent5>
        <a:accent6>
          <a:srgbClr val="B03648"/>
        </a:accent6>
        <a:hlink>
          <a:srgbClr val="94B03A"/>
        </a:hlink>
        <a:folHlink>
          <a:srgbClr val="E9A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ja MEN malop v2" id="{840BFF2F-7F9F-49B9-B0B9-5A22A350C8F6}" vid="{AACF6A8D-6FCA-4DE7-B958-7C2F337E20D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MEN malop v2 — kopia</Template>
  <TotalTime>146</TotalTime>
  <Words>470</Words>
  <Application>Microsoft Office PowerPoint</Application>
  <PresentationFormat>Pokaz na ekranie (4:3)</PresentationFormat>
  <Paragraphs>91</Paragraphs>
  <Slides>13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9" baseType="lpstr">
      <vt:lpstr>Arial</vt:lpstr>
      <vt:lpstr>Calibri</vt:lpstr>
      <vt:lpstr>Tahoma</vt:lpstr>
      <vt:lpstr>Times New Roman</vt:lpstr>
      <vt:lpstr>Wingdings</vt:lpstr>
      <vt:lpstr>szablon Radom</vt:lpstr>
      <vt:lpstr>Projekt realizowany pod nadzorem Ministerstwa Edukacji Narodowej    VULCAN kompetencji  w MAŁOPOLSKICH SAMORZĄDACH</vt:lpstr>
      <vt:lpstr>Omówienie zadania wdrożeniowego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 Tomaszewicz</dc:creator>
  <cp:lastModifiedBy>Dorota Tomaszewicz</cp:lastModifiedBy>
  <cp:revision>14</cp:revision>
  <dcterms:created xsi:type="dcterms:W3CDTF">2018-03-23T15:39:02Z</dcterms:created>
  <dcterms:modified xsi:type="dcterms:W3CDTF">2018-06-01T13:52:19Z</dcterms:modified>
</cp:coreProperties>
</file>